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1272" r:id="rId4"/>
    <p:sldId id="259" r:id="rId5"/>
    <p:sldId id="258" r:id="rId6"/>
    <p:sldId id="266" r:id="rId7"/>
    <p:sldId id="265" r:id="rId8"/>
    <p:sldId id="260" r:id="rId9"/>
    <p:sldId id="262" r:id="rId10"/>
    <p:sldId id="1273" r:id="rId11"/>
    <p:sldId id="261" r:id="rId12"/>
    <p:sldId id="264" r:id="rId13"/>
    <p:sldId id="1274" r:id="rId14"/>
    <p:sldId id="1275" r:id="rId15"/>
    <p:sldId id="267" r:id="rId16"/>
    <p:sldId id="1276" r:id="rId17"/>
    <p:sldId id="1277" r:id="rId18"/>
    <p:sldId id="270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현대산스 Head" panose="020B0600000101010101" pitchFamily="50" charset="-127"/>
      <p:regular r:id="rId23"/>
    </p:embeddedFont>
    <p:embeddedFont>
      <p:font typeface="현대산스 Head Bold" panose="020B0600000101010101" pitchFamily="50" charset="-127"/>
      <p:bold r:id="rId24"/>
    </p:embeddedFont>
    <p:embeddedFont>
      <p:font typeface="현대산스 Text Medium" panose="020B0600000101010101" pitchFamily="50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EE25-0D96-42B4-9D5A-951248E755D4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DA07-71F1-41E6-B77A-4509BDC10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1747"/>
            <a:fld id="{038A8895-BB53-4D96-A747-F30897380D7B}" type="slidenum">
              <a:rPr lang="en-US" altLang="ko-KR" smtClean="0">
                <a:solidFill>
                  <a:srgbClr val="000000"/>
                </a:solidFill>
                <a:latin typeface="Calibri"/>
              </a:rPr>
              <a:pPr defTabSz="911747"/>
              <a:t>3</a:t>
            </a:fld>
            <a:endParaRPr lang="en-US" altLang="ko-K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188" y="739775"/>
            <a:ext cx="6624637" cy="372745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203" y="4712155"/>
            <a:ext cx="4987270" cy="4471976"/>
          </a:xfrm>
          <a:noFill/>
          <a:ln/>
        </p:spPr>
        <p:txBody>
          <a:bodyPr lIns="75028" tIns="37514" rIns="75028" bIns="37514"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450576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7B599-5B28-4B23-A634-022A35F5F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6E4A48-7A65-4A7C-8F99-127165F17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5234F-E260-40D2-A321-9596569D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93787-2766-4654-BD5B-A33769D4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B835C-9485-4099-AD35-6EE20BE9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2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B5679-2204-478F-97CB-C55FB43B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AA23F-A0F8-4A48-AAC4-390A8A5C8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4C482-F9FF-4E23-A4EE-734E2FD5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C78F0-46D4-45ED-A1B7-2162E020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D0D7D-7410-478D-95EF-607FBC59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0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53B371-E63A-4B5F-AA6F-3D548E104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D7F487-9F8C-40CB-AF78-7DB06A723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670DE-CC8D-487F-8058-528DF56F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B4CDF-2327-48A0-AADA-A2810245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C0D9D-1492-4933-8E67-21DCAEF1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30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4" y="1600206"/>
            <a:ext cx="539261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89784" y="1600200"/>
            <a:ext cx="5392617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89784" y="3938628"/>
            <a:ext cx="5392617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782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9505-FC91-4D7A-BCF4-B8EC365F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5CE47-983F-419B-BE13-CA241F24D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F27ED-D7EF-4DCE-9104-F8557A49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CB995-355A-4974-ADC1-B5F0010F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010762-8C58-4B77-B8B6-3469AE53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5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62440-5DD7-495E-BFF0-8B72F462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4B636A-D900-4FDA-A54B-C30903BB5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E28A6-891A-47E1-BF6D-BECDF574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D8A51-5888-4E2F-9AF5-BD392ADE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C5562-B179-43CD-8B2B-022DE785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0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2EF8B-69EA-4020-9BF4-373AF954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8BA20-2DB3-4B93-BE63-E9D94475E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6D1025-4404-4C56-A6F1-8E50B3B88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49E4D6-5E90-46FC-8083-54B0C753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74680B-E010-4A46-BB96-39D4E18F7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514D7-561B-4DFE-AB50-F0126E39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2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BECC-1888-4E0E-8BEF-B8D809B3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4ECC29-5074-4635-8991-6D347680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8E8C01-7579-4D1C-BC32-16C7C186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67BE5-F843-4869-B42F-8F652B1C6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355BBB-035E-4A98-9346-FA4860E50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D8D5C3-AE55-46DC-92EF-CC1CAFB7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EC65ED-29D8-4CCC-B7DD-BB7AD372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BF0C85-5132-480B-93CA-1EF4188F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6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4AFED-4ADF-4386-AFCB-E46B1FCC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199FCC-C66F-43AB-9C75-5F40B8F5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434EE5-E6EB-4771-BF79-6DFEBED54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C2DA6A-BA51-476F-938D-0B467EFF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11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A5255C-DCDA-422F-BA96-BB73CDB8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C8469-067F-414B-9FCE-A98627C8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3942DD-6A97-4BC3-A6AD-EEFA3193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5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841BE-7454-4CB2-84AC-87B6345B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14DD5F-6963-4B0E-9D14-658943988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EFE41-F721-44B1-8736-791CB00BC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9AC385-7CC5-4D35-A5A9-1B1C97EB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7050A-6F07-4380-AA4C-D12BC5A4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778E1-0509-469A-93B6-80976ABF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03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FE0B4-3BB7-4DA3-A8F8-8A8D5F4E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917D90-9968-4028-95E3-2C1980F15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F007FA-B4C7-4BEF-AD4B-ED43B6A8A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7DE315-5B87-40AC-8C71-8A253CF3D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634C31-90A1-4678-B20A-BED12684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705071-87B9-4FB3-9F59-3C8B67D6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29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9CE7CD-AE17-401F-8E84-F9023357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AD1754-6ECC-48DE-9055-98E4EB799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E40A1-DB98-4605-AC72-0EF3E0719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D6F43-729B-49FB-8BB5-3593E203425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44ACB-A5D4-493E-89FF-BDF1B1234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8E8E4-C191-4037-AB01-23BDF4A6A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838F5-A7AE-444D-8F48-39C5AFF19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3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9BCB7F-5964-4AC7-8D54-A63DACFFD2EC}"/>
              </a:ext>
            </a:extLst>
          </p:cNvPr>
          <p:cNvSpPr/>
          <p:nvPr/>
        </p:nvSpPr>
        <p:spPr bwMode="auto">
          <a:xfrm>
            <a:off x="0" y="1727200"/>
            <a:ext cx="8331200" cy="78047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7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B754201-F905-42BC-84A7-2EE7FCD6A5B2}"/>
              </a:ext>
            </a:extLst>
          </p:cNvPr>
          <p:cNvSpPr txBox="1">
            <a:spLocks/>
          </p:cNvSpPr>
          <p:nvPr/>
        </p:nvSpPr>
        <p:spPr>
          <a:xfrm>
            <a:off x="505466" y="1631059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3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Final Project</a:t>
            </a:r>
            <a:endParaRPr lang="en-US" altLang="ko-KR" sz="20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Head" panose="020B0600000101010101" pitchFamily="50" charset="-127"/>
              <a:ea typeface="현대산스 Hea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A7D17E-8E70-4A81-BC00-0FFF19D7752E}"/>
              </a:ext>
            </a:extLst>
          </p:cNvPr>
          <p:cNvSpPr txBox="1">
            <a:spLocks/>
          </p:cNvSpPr>
          <p:nvPr/>
        </p:nvSpPr>
        <p:spPr>
          <a:xfrm>
            <a:off x="720000" y="4473945"/>
            <a:ext cx="7467534" cy="5051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2021. 05. 28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E63021C-7A56-4331-B673-CAD38F73C69D}"/>
              </a:ext>
            </a:extLst>
          </p:cNvPr>
          <p:cNvSpPr txBox="1">
            <a:spLocks/>
          </p:cNvSpPr>
          <p:nvPr/>
        </p:nvSpPr>
        <p:spPr>
          <a:xfrm>
            <a:off x="720000" y="5083681"/>
            <a:ext cx="7467534" cy="5051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팀장 김태현</a:t>
            </a:r>
            <a:endParaRPr lang="en-US" altLang="ko-KR" sz="16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고수 박준수</a:t>
            </a:r>
            <a:endParaRPr lang="en-US" altLang="ko-KR" sz="16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202F9E-E141-4543-B621-D6E44E82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591" y="3622767"/>
            <a:ext cx="1597498" cy="2407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691FC2-BA0E-481F-AA4C-A1370324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095" y="3622766"/>
            <a:ext cx="1597498" cy="2407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469A31-B865-4382-BEA3-2F8B8AD5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87" y="3622768"/>
            <a:ext cx="1597498" cy="2407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36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247E77-8F43-4612-B87F-E10DEE788269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2B6313A-B454-4663-86D5-14A26529023B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3.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일정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en-US" altLang="ko-KR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FE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A942DC-1547-4919-BD9D-B323B5D1FBE7}"/>
              </a:ext>
            </a:extLst>
          </p:cNvPr>
          <p:cNvSpPr>
            <a:spLocks/>
          </p:cNvSpPr>
          <p:nvPr/>
        </p:nvSpPr>
        <p:spPr bwMode="auto">
          <a:xfrm>
            <a:off x="1859381" y="1265050"/>
            <a:ext cx="1082025" cy="42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영화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(movies)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11D951-C1B0-4BDB-91DF-4339A07CE244}"/>
              </a:ext>
            </a:extLst>
          </p:cNvPr>
          <p:cNvSpPr/>
          <p:nvPr/>
        </p:nvSpPr>
        <p:spPr bwMode="auto">
          <a:xfrm>
            <a:off x="450000" y="1279979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월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765C725-1177-4E8A-B5C4-5376DD910FD6}"/>
              </a:ext>
            </a:extLst>
          </p:cNvPr>
          <p:cNvCxnSpPr>
            <a:cxnSpLocks/>
          </p:cNvCxnSpPr>
          <p:nvPr/>
        </p:nvCxnSpPr>
        <p:spPr>
          <a:xfrm>
            <a:off x="1539626" y="1265050"/>
            <a:ext cx="0" cy="53475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0989A4-E91B-429D-B834-8406100E4DEB}"/>
              </a:ext>
            </a:extLst>
          </p:cNvPr>
          <p:cNvSpPr/>
          <p:nvPr/>
        </p:nvSpPr>
        <p:spPr bwMode="auto">
          <a:xfrm>
            <a:off x="450000" y="3739205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화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CFEB96-EC21-4453-B43C-BA40D47795F8}"/>
              </a:ext>
            </a:extLst>
          </p:cNvPr>
          <p:cNvSpPr>
            <a:spLocks/>
          </p:cNvSpPr>
          <p:nvPr/>
        </p:nvSpPr>
        <p:spPr bwMode="auto">
          <a:xfrm>
            <a:off x="1859381" y="3740968"/>
            <a:ext cx="1082025" cy="42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게시판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(community)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C50235-A3A5-499F-9376-2A466B8F03BB}"/>
              </a:ext>
            </a:extLst>
          </p:cNvPr>
          <p:cNvSpPr/>
          <p:nvPr/>
        </p:nvSpPr>
        <p:spPr bwMode="auto">
          <a:xfrm>
            <a:off x="6508152" y="1279979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수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CC7C01F-5330-42FB-8326-DE75BF284888}"/>
              </a:ext>
            </a:extLst>
          </p:cNvPr>
          <p:cNvCxnSpPr>
            <a:cxnSpLocks/>
          </p:cNvCxnSpPr>
          <p:nvPr/>
        </p:nvCxnSpPr>
        <p:spPr>
          <a:xfrm>
            <a:off x="7597778" y="1279978"/>
            <a:ext cx="0" cy="53325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CFD4D84-6FB3-48D0-925D-0476771760C7}"/>
              </a:ext>
            </a:extLst>
          </p:cNvPr>
          <p:cNvSpPr/>
          <p:nvPr/>
        </p:nvSpPr>
        <p:spPr bwMode="auto">
          <a:xfrm>
            <a:off x="6508152" y="3739205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목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27AAEE-C3D1-4A91-92C5-3E6498F42234}"/>
              </a:ext>
            </a:extLst>
          </p:cNvPr>
          <p:cNvSpPr>
            <a:spLocks/>
          </p:cNvSpPr>
          <p:nvPr/>
        </p:nvSpPr>
        <p:spPr bwMode="auto">
          <a:xfrm>
            <a:off x="7917533" y="3740985"/>
            <a:ext cx="1082025" cy="42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영화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(movies)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5BB554-228B-4EA6-A5D7-A398176C9F9C}"/>
              </a:ext>
            </a:extLst>
          </p:cNvPr>
          <p:cNvSpPr>
            <a:spLocks/>
          </p:cNvSpPr>
          <p:nvPr/>
        </p:nvSpPr>
        <p:spPr bwMode="auto">
          <a:xfrm>
            <a:off x="9198627" y="3740984"/>
            <a:ext cx="1378111" cy="22182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좋아요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리뷰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유튜브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URL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01808B-312D-459C-9301-F06CB950F0D8}"/>
              </a:ext>
            </a:extLst>
          </p:cNvPr>
          <p:cNvSpPr>
            <a:spLocks/>
          </p:cNvSpPr>
          <p:nvPr/>
        </p:nvSpPr>
        <p:spPr bwMode="auto">
          <a:xfrm>
            <a:off x="3161321" y="1279979"/>
            <a:ext cx="1378111" cy="21490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전체 리스트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조회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상세 조회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235BA01-2678-4446-8EC8-A54F2B627F48}"/>
              </a:ext>
            </a:extLst>
          </p:cNvPr>
          <p:cNvSpPr>
            <a:spLocks/>
          </p:cNvSpPr>
          <p:nvPr/>
        </p:nvSpPr>
        <p:spPr bwMode="auto">
          <a:xfrm>
            <a:off x="7917533" y="1279979"/>
            <a:ext cx="1082025" cy="42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계정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(accounts)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C9228F-06B4-4C5B-B558-21F174DA0C69}"/>
              </a:ext>
            </a:extLst>
          </p:cNvPr>
          <p:cNvSpPr>
            <a:spLocks/>
          </p:cNvSpPr>
          <p:nvPr/>
        </p:nvSpPr>
        <p:spPr bwMode="auto">
          <a:xfrm>
            <a:off x="9198627" y="1279978"/>
            <a:ext cx="1378111" cy="22182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로그인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회원가입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마이페이지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2EDC71-3E39-46AF-9196-8BFD3801C147}"/>
              </a:ext>
            </a:extLst>
          </p:cNvPr>
          <p:cNvSpPr>
            <a:spLocks/>
          </p:cNvSpPr>
          <p:nvPr/>
        </p:nvSpPr>
        <p:spPr bwMode="auto">
          <a:xfrm>
            <a:off x="3161320" y="3739205"/>
            <a:ext cx="1378111" cy="214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메뉴바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전체 리스트 조회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상세 조회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댓글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32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2349BB-3B4C-4DF0-AFDE-6AE74D718EE7}"/>
              </a:ext>
            </a:extLst>
          </p:cNvPr>
          <p:cNvSpPr/>
          <p:nvPr/>
        </p:nvSpPr>
        <p:spPr>
          <a:xfrm>
            <a:off x="8239918" y="1609490"/>
            <a:ext cx="2908664" cy="3937869"/>
          </a:xfrm>
          <a:prstGeom prst="rect">
            <a:avLst/>
          </a:prstGeom>
          <a:solidFill>
            <a:srgbClr val="ED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2E0EA3-D7D7-4BAF-A472-57EC9F9C0939}"/>
              </a:ext>
            </a:extLst>
          </p:cNvPr>
          <p:cNvSpPr/>
          <p:nvPr/>
        </p:nvSpPr>
        <p:spPr>
          <a:xfrm>
            <a:off x="4385570" y="1609490"/>
            <a:ext cx="2908664" cy="3937869"/>
          </a:xfrm>
          <a:prstGeom prst="rect">
            <a:avLst/>
          </a:prstGeom>
          <a:solidFill>
            <a:srgbClr val="ED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D0506C-BF96-4D25-8AC2-4FA952C68D4E}"/>
              </a:ext>
            </a:extLst>
          </p:cNvPr>
          <p:cNvSpPr/>
          <p:nvPr/>
        </p:nvSpPr>
        <p:spPr>
          <a:xfrm>
            <a:off x="531223" y="1609490"/>
            <a:ext cx="2908664" cy="3937869"/>
          </a:xfrm>
          <a:prstGeom prst="rect">
            <a:avLst/>
          </a:prstGeom>
          <a:solidFill>
            <a:srgbClr val="ED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659600-04F9-4EC7-AD5D-C7112AD7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15" y="1729710"/>
            <a:ext cx="2620479" cy="9621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213718-D8C0-4D3B-B6F1-BFB10B87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452" y="1729711"/>
            <a:ext cx="2550901" cy="852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A106B4-98E6-406F-81AA-0DEDAB48D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00" y="1710958"/>
            <a:ext cx="2550901" cy="852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0F0778-A818-4563-8397-BE8BA5C38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15" y="2845255"/>
            <a:ext cx="2608206" cy="25300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E0F76B-0F8F-435F-BC8A-8930C8746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452" y="2845254"/>
            <a:ext cx="2550901" cy="25300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A27284-3C23-49BB-952E-CA2874BA9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800" y="2845254"/>
            <a:ext cx="2550901" cy="253001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13399A-6396-4ABB-8122-14BA6DA5BF9F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1AA34A4-7501-4C38-BB2D-B8A54F5BB896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3.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일정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en-US" altLang="ko-KR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Trello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505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AD58EF-E75C-4A2F-AF1D-2F9B2A571074}"/>
              </a:ext>
            </a:extLst>
          </p:cNvPr>
          <p:cNvGrpSpPr/>
          <p:nvPr/>
        </p:nvGrpSpPr>
        <p:grpSpPr>
          <a:xfrm>
            <a:off x="1827879" y="1387698"/>
            <a:ext cx="7939361" cy="4082603"/>
            <a:chOff x="1287887" y="1268568"/>
            <a:chExt cx="7939361" cy="40826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922CA4-08CD-43A8-9226-9D4E89B5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7887" y="1268568"/>
              <a:ext cx="7939361" cy="40826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C5FCA03-1E5A-4791-B68E-6321620C7628}"/>
                </a:ext>
              </a:extLst>
            </p:cNvPr>
            <p:cNvSpPr/>
            <p:nvPr/>
          </p:nvSpPr>
          <p:spPr>
            <a:xfrm>
              <a:off x="1397358" y="3226158"/>
              <a:ext cx="7771935" cy="431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2A0646-5DD5-403F-BB1C-814EE74362DD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1790F2-F63A-410D-8A19-FD1CE9E60EB8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3.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일정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정리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3B2C0C6-154A-447E-85B4-954DF09C9CD1}"/>
              </a:ext>
            </a:extLst>
          </p:cNvPr>
          <p:cNvSpPr txBox="1">
            <a:spLocks/>
          </p:cNvSpPr>
          <p:nvPr/>
        </p:nvSpPr>
        <p:spPr>
          <a:xfrm>
            <a:off x="8531456" y="5376257"/>
            <a:ext cx="1511515" cy="4484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[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참조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: </a:t>
            </a:r>
            <a:r>
              <a:rPr lang="ko-KR" altLang="en-US" sz="1200" spc="-8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이민교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교수님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0802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025BE-7582-42FE-A676-43C4B29A56C6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FED8070-6173-4A68-9859-BB4C3859DF67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4.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구현 기능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회원가입 및 로그인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94DB98-738B-441D-995C-03920CFF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379" y="3049681"/>
            <a:ext cx="2921557" cy="3419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9C92DF-3EBD-4622-95ED-5D1D4A70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954" y="3006818"/>
            <a:ext cx="3050520" cy="3505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EAEF14F-74EA-425C-9A55-FF5766FDA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30" y="1104971"/>
            <a:ext cx="2754800" cy="34194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C4B7724-E42B-43D9-98DC-D15533379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33" y="1104971"/>
            <a:ext cx="2711443" cy="3419475"/>
          </a:xfrm>
          <a:prstGeom prst="rect">
            <a:avLst/>
          </a:prstGeom>
        </p:spPr>
      </p:pic>
      <p:sp>
        <p:nvSpPr>
          <p:cNvPr id="18" name="오른쪽 화살표 32">
            <a:extLst>
              <a:ext uri="{FF2B5EF4-FFF2-40B4-BE49-F238E27FC236}">
                <a16:creationId xmlns:a16="http://schemas.microsoft.com/office/drawing/2014/main" id="{6A6D2B22-3667-432D-8C1F-2434F3A2A099}"/>
              </a:ext>
            </a:extLst>
          </p:cNvPr>
          <p:cNvSpPr/>
          <p:nvPr/>
        </p:nvSpPr>
        <p:spPr>
          <a:xfrm>
            <a:off x="2902201" y="2343877"/>
            <a:ext cx="939082" cy="77280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32">
            <a:extLst>
              <a:ext uri="{FF2B5EF4-FFF2-40B4-BE49-F238E27FC236}">
                <a16:creationId xmlns:a16="http://schemas.microsoft.com/office/drawing/2014/main" id="{90846342-8BCF-4DE0-BDB8-C9CD28D1EBBD}"/>
              </a:ext>
            </a:extLst>
          </p:cNvPr>
          <p:cNvSpPr/>
          <p:nvPr/>
        </p:nvSpPr>
        <p:spPr>
          <a:xfrm>
            <a:off x="8287344" y="4456012"/>
            <a:ext cx="939082" cy="77280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025BE-7582-42FE-A676-43C4B29A56C6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FED8070-6173-4A68-9859-BB4C3859DF67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4.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구현 기능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영화 전체 </a:t>
            </a:r>
            <a:r>
              <a:rPr lang="ko-KR" altLang="en-US" sz="200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리스트</a:t>
            </a:r>
            <a:r>
              <a:rPr lang="ko-KR" altLang="en-US" sz="200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00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상세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조회 및 제목 기반 검색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265C40-A9CF-44D4-BB32-06AA27FF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55" y="1094704"/>
            <a:ext cx="2478539" cy="3503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5492B6-F496-4A70-B72C-4FA2D98C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10" y="1094704"/>
            <a:ext cx="4189495" cy="38958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46D7F5-5515-4CBC-B261-A9AB2D359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924" y="3575412"/>
            <a:ext cx="3447837" cy="2874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오른쪽 화살표 32">
            <a:extLst>
              <a:ext uri="{FF2B5EF4-FFF2-40B4-BE49-F238E27FC236}">
                <a16:creationId xmlns:a16="http://schemas.microsoft.com/office/drawing/2014/main" id="{6A6D2B22-3667-432D-8C1F-2434F3A2A099}"/>
              </a:ext>
            </a:extLst>
          </p:cNvPr>
          <p:cNvSpPr/>
          <p:nvPr/>
        </p:nvSpPr>
        <p:spPr>
          <a:xfrm>
            <a:off x="4499913" y="1148126"/>
            <a:ext cx="939082" cy="77280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9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025BE-7582-42FE-A676-43C4B29A56C6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FED8070-6173-4A68-9859-BB4C3859DF67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4.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구현 기능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게시글 및 댓글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D08612B-B681-4C74-B907-D2FAF7BCA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5" y="1163922"/>
            <a:ext cx="5123288" cy="1619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91643D7-2A0F-4DD4-9C28-37831D05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71" y="1193161"/>
            <a:ext cx="5421444" cy="2104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CAD140D-C487-49F7-A20A-C81F8C901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5" y="4014947"/>
            <a:ext cx="6239098" cy="2334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오른쪽 화살표 32">
            <a:extLst>
              <a:ext uri="{FF2B5EF4-FFF2-40B4-BE49-F238E27FC236}">
                <a16:creationId xmlns:a16="http://schemas.microsoft.com/office/drawing/2014/main" id="{9535AC66-3470-4AC1-9C72-89E3F3519915}"/>
              </a:ext>
            </a:extLst>
          </p:cNvPr>
          <p:cNvSpPr/>
          <p:nvPr/>
        </p:nvSpPr>
        <p:spPr>
          <a:xfrm>
            <a:off x="5501224" y="1144970"/>
            <a:ext cx="939082" cy="77280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32">
            <a:extLst>
              <a:ext uri="{FF2B5EF4-FFF2-40B4-BE49-F238E27FC236}">
                <a16:creationId xmlns:a16="http://schemas.microsoft.com/office/drawing/2014/main" id="{82C2F3B3-128C-4C09-B969-B4FCFC8EA124}"/>
              </a:ext>
            </a:extLst>
          </p:cNvPr>
          <p:cNvSpPr/>
          <p:nvPr/>
        </p:nvSpPr>
        <p:spPr>
          <a:xfrm rot="5400000">
            <a:off x="6214634" y="3269864"/>
            <a:ext cx="939082" cy="77280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025BE-7582-42FE-A676-43C4B29A56C6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FED8070-6173-4A68-9859-BB4C3859DF67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4.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구현 기능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추천 영화 및 마이페이지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3A1CDBB-D086-41B0-B59D-BE94ECCF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76" y="1502710"/>
            <a:ext cx="3523132" cy="4061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278B8C2-BCD0-423D-863D-7BB985A4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10" y="1502711"/>
            <a:ext cx="4322367" cy="4063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8B33DB-96F2-4380-825C-8ECAFA45F1BD}"/>
              </a:ext>
            </a:extLst>
          </p:cNvPr>
          <p:cNvSpPr/>
          <p:nvPr/>
        </p:nvSpPr>
        <p:spPr bwMode="auto">
          <a:xfrm>
            <a:off x="2113042" y="5856138"/>
            <a:ext cx="2218832" cy="500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추천 영화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D4E51-5532-447D-B647-0B28219F0DE9}"/>
              </a:ext>
            </a:extLst>
          </p:cNvPr>
          <p:cNvSpPr/>
          <p:nvPr/>
        </p:nvSpPr>
        <p:spPr bwMode="auto">
          <a:xfrm>
            <a:off x="7547926" y="5856138"/>
            <a:ext cx="2218832" cy="500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마이페이지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444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025BE-7582-42FE-A676-43C4B29A56C6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FED8070-6173-4A68-9859-BB4C3859DF67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4.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구현 기능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영화 리뷰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05AB379-A986-4152-AC2A-E2F74F2C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201" y="1353373"/>
            <a:ext cx="3407967" cy="4623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FC32CBA-C66C-4B2D-B02A-23AB9167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67" y="1137473"/>
            <a:ext cx="4031823" cy="5239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451924-6F3F-4AE6-B520-EC7B5194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" y="1544193"/>
            <a:ext cx="2827002" cy="3995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50C883-28AE-42E1-8FBF-35E91E1F0E89}"/>
              </a:ext>
            </a:extLst>
          </p:cNvPr>
          <p:cNvSpPr/>
          <p:nvPr/>
        </p:nvSpPr>
        <p:spPr>
          <a:xfrm>
            <a:off x="1657350" y="5368925"/>
            <a:ext cx="354013" cy="98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32">
            <a:extLst>
              <a:ext uri="{FF2B5EF4-FFF2-40B4-BE49-F238E27FC236}">
                <a16:creationId xmlns:a16="http://schemas.microsoft.com/office/drawing/2014/main" id="{F5C46E1F-EC77-497B-8A47-BAF7A532E752}"/>
              </a:ext>
            </a:extLst>
          </p:cNvPr>
          <p:cNvSpPr/>
          <p:nvPr/>
        </p:nvSpPr>
        <p:spPr>
          <a:xfrm>
            <a:off x="3132674" y="1609491"/>
            <a:ext cx="939082" cy="77280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32">
            <a:extLst>
              <a:ext uri="{FF2B5EF4-FFF2-40B4-BE49-F238E27FC236}">
                <a16:creationId xmlns:a16="http://schemas.microsoft.com/office/drawing/2014/main" id="{596D7C21-AE46-4F1D-AD1A-A0593C80409D}"/>
              </a:ext>
            </a:extLst>
          </p:cNvPr>
          <p:cNvSpPr/>
          <p:nvPr/>
        </p:nvSpPr>
        <p:spPr>
          <a:xfrm>
            <a:off x="7120078" y="1457091"/>
            <a:ext cx="939082" cy="77280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96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83C993-AC56-41C8-BB54-4C31FB3CE85D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3088A6BC-BCEB-412D-B9C5-932B03D82E71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5. Self Feedback_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너와 함께한 모든 시간이 </a:t>
            </a:r>
            <a:r>
              <a:rPr lang="ko-KR" altLang="en-US" sz="200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눈부셨다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AEC0A99D-A0F8-4270-9FE1-70698F50CA39}"/>
              </a:ext>
            </a:extLst>
          </p:cNvPr>
          <p:cNvSpPr txBox="1">
            <a:spLocks/>
          </p:cNvSpPr>
          <p:nvPr/>
        </p:nvSpPr>
        <p:spPr>
          <a:xfrm>
            <a:off x="2458537" y="1050633"/>
            <a:ext cx="7014053" cy="1464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“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솔직히 말해서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,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모든 부분에서 굉장히 많이 미숙했고 잘못한 점이 있었다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특히 우리는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UI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를 너무 만만하게 생각했고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,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다른 팀들의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UI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보며 감탄했고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,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조바심을 느꼈다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개발 전 모델링 뿐만 아니라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UI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설계의 중요성을 알게 되었다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 </a:t>
            </a:r>
            <a:r>
              <a:rPr lang="ko-KR" altLang="en-US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하지만 우리의 강점은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…”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A00FB2-1B96-4D04-AC99-37FDC444C885}"/>
              </a:ext>
            </a:extLst>
          </p:cNvPr>
          <p:cNvSpPr txBox="1"/>
          <p:nvPr/>
        </p:nvSpPr>
        <p:spPr>
          <a:xfrm>
            <a:off x="5346086" y="3099355"/>
            <a:ext cx="156837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GIT ERROR 0%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-8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컨플릭트가</a:t>
            </a:r>
            <a:endParaRPr lang="en-US" altLang="ko-KR" sz="16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8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뭐죠</a:t>
            </a:r>
            <a:r>
              <a:rPr lang="en-US" altLang="ko-KR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?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19D0ECA-D40A-4F94-B560-5CAEE808D0FB}"/>
              </a:ext>
            </a:extLst>
          </p:cNvPr>
          <p:cNvSpPr/>
          <p:nvPr/>
        </p:nvSpPr>
        <p:spPr>
          <a:xfrm>
            <a:off x="8965132" y="2908194"/>
            <a:ext cx="44146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31F0FFB-8E28-49D2-84CA-94E93A7DB6E3}"/>
              </a:ext>
            </a:extLst>
          </p:cNvPr>
          <p:cNvSpPr/>
          <p:nvPr/>
        </p:nvSpPr>
        <p:spPr>
          <a:xfrm>
            <a:off x="2751107" y="2908195"/>
            <a:ext cx="44146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F37B89-9A74-4ABA-803B-3BAAF253E99F}"/>
              </a:ext>
            </a:extLst>
          </p:cNvPr>
          <p:cNvSpPr/>
          <p:nvPr/>
        </p:nvSpPr>
        <p:spPr>
          <a:xfrm>
            <a:off x="5909537" y="2908195"/>
            <a:ext cx="44146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FFB379-4024-40B7-B2A0-D37DA66CD426}"/>
              </a:ext>
            </a:extLst>
          </p:cNvPr>
          <p:cNvSpPr txBox="1"/>
          <p:nvPr/>
        </p:nvSpPr>
        <p:spPr>
          <a:xfrm>
            <a:off x="1949431" y="3114634"/>
            <a:ext cx="2115323" cy="1258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Back-End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장고에서 기능을 구현할 때</a:t>
            </a:r>
            <a:endParaRPr lang="en-US" altLang="ko-KR" sz="16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그 누구보다 좋은 호흡</a:t>
            </a:r>
            <a:endParaRPr lang="en-US" altLang="ko-KR" sz="16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1153279-75F2-41EB-8D3A-416A49CE7DDF}"/>
              </a:ext>
            </a:extLst>
          </p:cNvPr>
          <p:cNvCxnSpPr/>
          <p:nvPr/>
        </p:nvCxnSpPr>
        <p:spPr>
          <a:xfrm>
            <a:off x="4560363" y="2796230"/>
            <a:ext cx="0" cy="19189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BDDC85E-AEB7-4D68-9F77-0CD32B17D4BC}"/>
              </a:ext>
            </a:extLst>
          </p:cNvPr>
          <p:cNvCxnSpPr/>
          <p:nvPr/>
        </p:nvCxnSpPr>
        <p:spPr>
          <a:xfrm>
            <a:off x="7698815" y="2796230"/>
            <a:ext cx="0" cy="19189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204A433-F48A-47E2-9031-708F3A3189BB}"/>
              </a:ext>
            </a:extLst>
          </p:cNvPr>
          <p:cNvSpPr txBox="1"/>
          <p:nvPr/>
        </p:nvSpPr>
        <p:spPr>
          <a:xfrm>
            <a:off x="8238979" y="3098088"/>
            <a:ext cx="191462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진로 탐색 성공</a:t>
            </a:r>
            <a:endParaRPr lang="en-US" altLang="ko-KR" sz="20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최종 </a:t>
            </a:r>
            <a:r>
              <a:rPr lang="en-US" altLang="ko-KR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PJT</a:t>
            </a:r>
            <a:r>
              <a:rPr lang="ko-KR" altLang="en-US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는</a:t>
            </a:r>
            <a:endParaRPr lang="en-US" altLang="ko-KR" sz="16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우리 인생의 터닝포인트</a:t>
            </a:r>
            <a:endParaRPr lang="en-US" altLang="ko-KR" sz="16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5C23A8-38AC-437F-A26A-70C71D806FE7}"/>
              </a:ext>
            </a:extLst>
          </p:cNvPr>
          <p:cNvGrpSpPr/>
          <p:nvPr/>
        </p:nvGrpSpPr>
        <p:grpSpPr>
          <a:xfrm>
            <a:off x="2343683" y="5341561"/>
            <a:ext cx="7243762" cy="647700"/>
            <a:chOff x="798512" y="3899073"/>
            <a:chExt cx="7243762" cy="6477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59014EA-6E0D-496F-8E94-AFB0E6DF50C6}"/>
                </a:ext>
              </a:extLst>
            </p:cNvPr>
            <p:cNvSpPr/>
            <p:nvPr/>
          </p:nvSpPr>
          <p:spPr>
            <a:xfrm>
              <a:off x="798512" y="3899073"/>
              <a:ext cx="7243762" cy="647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solidFill>
                  <a:schemeClr val="bg1"/>
                </a:solidFill>
                <a:latin typeface="현대산스 Text Medium" pitchFamily="50" charset="-127"/>
                <a:ea typeface="현대산스 Text Medium" pitchFamily="50" charset="-127"/>
              </a:endParaRPr>
            </a:p>
          </p:txBody>
        </p:sp>
        <p:sp>
          <p:nvSpPr>
            <p:cNvPr id="54" name="직사각형 5">
              <a:extLst>
                <a:ext uri="{FF2B5EF4-FFF2-40B4-BE49-F238E27FC236}">
                  <a16:creationId xmlns:a16="http://schemas.microsoft.com/office/drawing/2014/main" id="{8B4C8FF1-49AE-4BA5-9E00-FCB22DBC8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024" y="4053646"/>
              <a:ext cx="71707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2000" spc="-80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현대산스 Text Medium" panose="020B0600000101010101" pitchFamily="50" charset="-127"/>
                  <a:ea typeface="현대산스 Text Medium" panose="020B0600000101010101" pitchFamily="50" charset="-127"/>
                </a:rPr>
                <a:t>1</a:t>
              </a:r>
              <a:r>
                <a:rPr lang="ko-KR" altLang="en-US" sz="2000" spc="-80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현대산스 Text Medium" panose="020B0600000101010101" pitchFamily="50" charset="-127"/>
                  <a:ea typeface="현대산스 Text Medium" panose="020B0600000101010101" pitchFamily="50" charset="-127"/>
                </a:rPr>
                <a:t>학기동안 모두 정말 고생 많으셨습니다</a:t>
              </a:r>
              <a:r>
                <a:rPr lang="en-US" altLang="ko-KR" sz="2000" spc="-80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현대산스 Text Medium" panose="020B0600000101010101" pitchFamily="50" charset="-127"/>
                  <a:ea typeface="현대산스 Text Medium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22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26972B-AF70-4766-9031-E6C427ABE882}"/>
              </a:ext>
            </a:extLst>
          </p:cNvPr>
          <p:cNvSpPr/>
          <p:nvPr/>
        </p:nvSpPr>
        <p:spPr>
          <a:xfrm>
            <a:off x="433410" y="12725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E7CA57B-8AA7-4D86-908E-EFDFC32871B8}"/>
              </a:ext>
            </a:extLst>
          </p:cNvPr>
          <p:cNvSpPr txBox="1">
            <a:spLocks/>
          </p:cNvSpPr>
          <p:nvPr/>
        </p:nvSpPr>
        <p:spPr>
          <a:xfrm>
            <a:off x="450000" y="439524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3200" spc="3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▣ 목차</a:t>
            </a:r>
            <a:endParaRPr lang="en-US" altLang="ko-KR" sz="3200" spc="3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Head Bold" panose="020B0600000101010101" pitchFamily="50" charset="-127"/>
              <a:ea typeface="현대산스 Head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0DF296-AD2D-4159-AD33-D5A684B3E64F}"/>
              </a:ext>
            </a:extLst>
          </p:cNvPr>
          <p:cNvSpPr/>
          <p:nvPr/>
        </p:nvSpPr>
        <p:spPr>
          <a:xfrm>
            <a:off x="1004461" y="1433955"/>
            <a:ext cx="8312728" cy="454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l">
              <a:buAutoNum type="arabicPeriod"/>
            </a:pP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팀원 역할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PJT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개요 및 주제 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(ERD)</a:t>
            </a:r>
          </a:p>
          <a:p>
            <a:pPr marL="457200" indent="-457200">
              <a:buFontTx/>
              <a:buAutoNum type="arabicPeriod"/>
            </a:pP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일정 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(Trello)</a:t>
            </a:r>
          </a:p>
          <a:p>
            <a:pPr marL="457200" indent="-457200">
              <a:buFontTx/>
              <a:buAutoNum type="arabicPeriod"/>
            </a:pP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구현 기능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marL="457200" indent="-457200">
              <a:buFontTx/>
              <a:buAutoNum type="arabicPeriod"/>
            </a:pP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Self Feedback</a:t>
            </a:r>
          </a:p>
          <a:p>
            <a:pPr algn="l"/>
            <a:endParaRPr lang="en-US" altLang="ko-KR" sz="15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Head Bold" panose="020B0600000101010101" pitchFamily="50" charset="-127"/>
              <a:ea typeface="현대산스 Head Bold" panose="020B0600000101010101" pitchFamily="50" charset="-127"/>
            </a:endParaRPr>
          </a:p>
          <a:p>
            <a:pPr algn="l"/>
            <a:endParaRPr lang="en-US" altLang="ko-KR" sz="15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Head Bold" panose="020B0600000101010101" pitchFamily="50" charset="-127"/>
              <a:ea typeface="현대산스 Head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40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26411" y="2842739"/>
            <a:ext cx="6913073" cy="482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8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팀원 역할</a:t>
            </a:r>
            <a:endParaRPr lang="en-US" altLang="ko-KR" sz="40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820" y="3382402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456197" y="3286762"/>
            <a:ext cx="4141698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final-project</a:t>
            </a:r>
          </a:p>
        </p:txBody>
      </p:sp>
    </p:spTree>
    <p:extLst>
      <p:ext uri="{BB962C8B-B14F-4D97-AF65-F5344CB8AC3E}">
        <p14:creationId xmlns:p14="http://schemas.microsoft.com/office/powerpoint/2010/main" val="225891583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C305F9-53C7-4F98-955B-8984F30EFD0E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667E740-5BE2-43D5-BD34-CA03088586B7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1.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팀원 역할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초기</a:t>
            </a:r>
            <a:r>
              <a:rPr lang="en-US" altLang="ko-KR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, 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그리고 말기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D8A9CC-D86D-4E97-8ECB-1A25D240B6F9}"/>
              </a:ext>
            </a:extLst>
          </p:cNvPr>
          <p:cNvSpPr txBox="1"/>
          <p:nvPr/>
        </p:nvSpPr>
        <p:spPr>
          <a:xfrm>
            <a:off x="5489423" y="1139375"/>
            <a:ext cx="60657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초기</a:t>
            </a:r>
            <a:endParaRPr lang="en-US" altLang="ko-KR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5F2194-1D19-4443-9283-95EDD39B097E}"/>
              </a:ext>
            </a:extLst>
          </p:cNvPr>
          <p:cNvSpPr>
            <a:spLocks/>
          </p:cNvSpPr>
          <p:nvPr/>
        </p:nvSpPr>
        <p:spPr bwMode="auto">
          <a:xfrm>
            <a:off x="3810101" y="1761387"/>
            <a:ext cx="3798184" cy="14378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페이지별 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기능 구현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(Full-Stack)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CB16B0-CA70-4226-AF87-D7B3E29AA301}"/>
              </a:ext>
            </a:extLst>
          </p:cNvPr>
          <p:cNvSpPr/>
          <p:nvPr/>
        </p:nvSpPr>
        <p:spPr bwMode="auto">
          <a:xfrm>
            <a:off x="2400720" y="969774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김태현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55D9302-8804-454B-956E-0518AEBE53D2}"/>
              </a:ext>
            </a:extLst>
          </p:cNvPr>
          <p:cNvCxnSpPr>
            <a:cxnSpLocks/>
          </p:cNvCxnSpPr>
          <p:nvPr/>
        </p:nvCxnSpPr>
        <p:spPr>
          <a:xfrm>
            <a:off x="3490346" y="954845"/>
            <a:ext cx="0" cy="56577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35E021-DA12-479C-A9E3-42F42AC4D95C}"/>
              </a:ext>
            </a:extLst>
          </p:cNvPr>
          <p:cNvSpPr/>
          <p:nvPr/>
        </p:nvSpPr>
        <p:spPr bwMode="auto">
          <a:xfrm>
            <a:off x="8099360" y="969774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박준수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FC965C5-68E8-422E-B7D0-8AAADD9BB8A8}"/>
              </a:ext>
            </a:extLst>
          </p:cNvPr>
          <p:cNvCxnSpPr>
            <a:cxnSpLocks/>
          </p:cNvCxnSpPr>
          <p:nvPr/>
        </p:nvCxnSpPr>
        <p:spPr>
          <a:xfrm>
            <a:off x="7917534" y="954845"/>
            <a:ext cx="0" cy="56577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8B4E2E-D4A2-48BB-9D32-C5EA044E516F}"/>
              </a:ext>
            </a:extLst>
          </p:cNvPr>
          <p:cNvSpPr>
            <a:spLocks/>
          </p:cNvSpPr>
          <p:nvPr/>
        </p:nvSpPr>
        <p:spPr bwMode="auto">
          <a:xfrm>
            <a:off x="3810101" y="5174698"/>
            <a:ext cx="1512285" cy="14378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장고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(Back-End)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C38A97-600E-47E1-984B-E983CAD33E46}"/>
              </a:ext>
            </a:extLst>
          </p:cNvPr>
          <p:cNvSpPr>
            <a:spLocks/>
          </p:cNvSpPr>
          <p:nvPr/>
        </p:nvSpPr>
        <p:spPr bwMode="auto">
          <a:xfrm>
            <a:off x="6096001" y="5174698"/>
            <a:ext cx="1512286" cy="14378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뷰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(Front-End)</a:t>
            </a:r>
          </a:p>
          <a:p>
            <a:pPr algn="ctr">
              <a:defRPr/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+</a:t>
            </a:r>
          </a:p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장고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  <a:p>
            <a:pPr algn="ctr">
              <a:defRPr/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(Back-End)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9C6D91F-673C-469E-9985-CB2B4B6AB8D3}"/>
              </a:ext>
            </a:extLst>
          </p:cNvPr>
          <p:cNvCxnSpPr>
            <a:cxnSpLocks/>
          </p:cNvCxnSpPr>
          <p:nvPr/>
        </p:nvCxnSpPr>
        <p:spPr>
          <a:xfrm>
            <a:off x="3810101" y="1622791"/>
            <a:ext cx="3798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890F17-698E-479B-929E-123478D13904}"/>
              </a:ext>
            </a:extLst>
          </p:cNvPr>
          <p:cNvSpPr/>
          <p:nvPr/>
        </p:nvSpPr>
        <p:spPr bwMode="auto">
          <a:xfrm>
            <a:off x="3810101" y="3370074"/>
            <a:ext cx="1512285" cy="4136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시련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C155B6-8BE9-4F5A-88CD-3D33A89A5656}"/>
              </a:ext>
            </a:extLst>
          </p:cNvPr>
          <p:cNvSpPr txBox="1"/>
          <p:nvPr/>
        </p:nvSpPr>
        <p:spPr>
          <a:xfrm>
            <a:off x="5511865" y="3814692"/>
            <a:ext cx="56169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중</a:t>
            </a:r>
            <a:r>
              <a:rPr lang="ko-KR" altLang="en-US" sz="18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기</a:t>
            </a:r>
            <a:endParaRPr lang="en-US" altLang="ko-KR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E665387-8CD9-49AF-B03F-90FA0228742C}"/>
              </a:ext>
            </a:extLst>
          </p:cNvPr>
          <p:cNvCxnSpPr>
            <a:cxnSpLocks/>
          </p:cNvCxnSpPr>
          <p:nvPr/>
        </p:nvCxnSpPr>
        <p:spPr>
          <a:xfrm>
            <a:off x="3810101" y="4298108"/>
            <a:ext cx="3798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55FD0395-8580-40BF-96A8-326DDDC8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89451" l="8466" r="92593">
                        <a14:foregroundMark x1="92593" y1="28270" x2="92593" y2="28270"/>
                        <a14:foregroundMark x1="8466" y1="28692" x2="8466" y2="28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5186648" y="4223069"/>
            <a:ext cx="1200211" cy="7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3C4214-6BD3-4495-9298-70CBF8D32957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A565AF6-C6F7-46AC-BE2B-05C1EF225BE5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2. Project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개요 및 주제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개요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BF0527-BF5E-4971-9949-2E3B3750DEA0}"/>
              </a:ext>
            </a:extLst>
          </p:cNvPr>
          <p:cNvSpPr/>
          <p:nvPr/>
        </p:nvSpPr>
        <p:spPr bwMode="auto">
          <a:xfrm>
            <a:off x="815760" y="1527819"/>
            <a:ext cx="2218832" cy="1180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화려한 기능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79ED3A-89F5-488B-844C-B10957450113}"/>
              </a:ext>
            </a:extLst>
          </p:cNvPr>
          <p:cNvSpPr/>
          <p:nvPr/>
        </p:nvSpPr>
        <p:spPr bwMode="auto">
          <a:xfrm>
            <a:off x="6183490" y="1527819"/>
            <a:ext cx="2218832" cy="1180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실패해도 괜찮아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338D90-F51B-4E31-9E55-6F1A1165106D}"/>
              </a:ext>
            </a:extLst>
          </p:cNvPr>
          <p:cNvSpPr/>
          <p:nvPr/>
        </p:nvSpPr>
        <p:spPr>
          <a:xfrm>
            <a:off x="2598096" y="4614207"/>
            <a:ext cx="3044781" cy="876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1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학기 </a:t>
            </a:r>
            <a:r>
              <a:rPr lang="ko-KR" altLang="en-US" sz="200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총복습</a:t>
            </a:r>
            <a:endParaRPr lang="en-US" altLang="ko-KR" sz="20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974AA4-E46A-4DC3-A43C-CCF9D45DFCC1}"/>
              </a:ext>
            </a:extLst>
          </p:cNvPr>
          <p:cNvSpPr/>
          <p:nvPr/>
        </p:nvSpPr>
        <p:spPr>
          <a:xfrm>
            <a:off x="6270449" y="4614207"/>
            <a:ext cx="3044781" cy="876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우리의 적성을 찾아보자</a:t>
            </a:r>
            <a:endParaRPr lang="en-US" altLang="ko-KR" sz="20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28" name="오른쪽 화살표 32">
            <a:extLst>
              <a:ext uri="{FF2B5EF4-FFF2-40B4-BE49-F238E27FC236}">
                <a16:creationId xmlns:a16="http://schemas.microsoft.com/office/drawing/2014/main" id="{4AC2555E-EBD9-4D11-80F2-855799E73222}"/>
              </a:ext>
            </a:extLst>
          </p:cNvPr>
          <p:cNvSpPr/>
          <p:nvPr/>
        </p:nvSpPr>
        <p:spPr>
          <a:xfrm rot="5400000">
            <a:off x="5629253" y="3370334"/>
            <a:ext cx="647701" cy="50377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193FA0-AB40-452F-95C7-1FE0EBA79002}"/>
              </a:ext>
            </a:extLst>
          </p:cNvPr>
          <p:cNvSpPr/>
          <p:nvPr/>
        </p:nvSpPr>
        <p:spPr bwMode="auto">
          <a:xfrm>
            <a:off x="3482383" y="1527819"/>
            <a:ext cx="2218832" cy="1180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기본 기능을 단단하게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7BCF96-0487-4265-9396-4D8B5009B1E8}"/>
              </a:ext>
            </a:extLst>
          </p:cNvPr>
          <p:cNvSpPr/>
          <p:nvPr/>
        </p:nvSpPr>
        <p:spPr bwMode="auto">
          <a:xfrm>
            <a:off x="8884597" y="1527819"/>
            <a:ext cx="2218832" cy="1180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뷰를 써보자</a:t>
            </a:r>
          </a:p>
        </p:txBody>
      </p:sp>
    </p:spTree>
    <p:extLst>
      <p:ext uri="{BB962C8B-B14F-4D97-AF65-F5344CB8AC3E}">
        <p14:creationId xmlns:p14="http://schemas.microsoft.com/office/powerpoint/2010/main" val="42657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8F6EFD4-C0B6-47AC-9FB2-063FC97D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1" y="1165758"/>
            <a:ext cx="6572600" cy="49404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8939C3-DAC7-4984-B2AE-4F9572BF4BAC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4EC916D-CEB2-4846-BA73-7000A2B8706D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2. Project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개요 및 주제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주제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DD32626-6F86-4DF6-8D66-DAADA9DA4F96}"/>
              </a:ext>
            </a:extLst>
          </p:cNvPr>
          <p:cNvCxnSpPr>
            <a:cxnSpLocks/>
          </p:cNvCxnSpPr>
          <p:nvPr/>
        </p:nvCxnSpPr>
        <p:spPr>
          <a:xfrm>
            <a:off x="7466656" y="1254034"/>
            <a:ext cx="0" cy="4745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4F23D4D6-3C24-4055-B3C8-9C973575532A}"/>
              </a:ext>
            </a:extLst>
          </p:cNvPr>
          <p:cNvSpPr txBox="1">
            <a:spLocks/>
          </p:cNvSpPr>
          <p:nvPr/>
        </p:nvSpPr>
        <p:spPr>
          <a:xfrm>
            <a:off x="7917534" y="1175263"/>
            <a:ext cx="3769366" cy="10572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“Simple is the Best”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68DBBA2-50CE-4F95-BE50-EF931D9FBFA7}"/>
              </a:ext>
            </a:extLst>
          </p:cNvPr>
          <p:cNvSpPr txBox="1">
            <a:spLocks/>
          </p:cNvSpPr>
          <p:nvPr/>
        </p:nvSpPr>
        <p:spPr>
          <a:xfrm>
            <a:off x="10447845" y="1828658"/>
            <a:ext cx="1256474" cy="4484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[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알버트 아인슈타인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]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7919EB3-44E4-493A-A09D-E99400395404}"/>
              </a:ext>
            </a:extLst>
          </p:cNvPr>
          <p:cNvGrpSpPr/>
          <p:nvPr/>
        </p:nvGrpSpPr>
        <p:grpSpPr>
          <a:xfrm>
            <a:off x="7927302" y="2885957"/>
            <a:ext cx="3759598" cy="3120665"/>
            <a:chOff x="798512" y="3899073"/>
            <a:chExt cx="7243762" cy="312066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BBDC4AC-3E36-4D5F-A6B4-B9A82CC16E36}"/>
                </a:ext>
              </a:extLst>
            </p:cNvPr>
            <p:cNvSpPr/>
            <p:nvPr/>
          </p:nvSpPr>
          <p:spPr>
            <a:xfrm>
              <a:off x="798512" y="3899073"/>
              <a:ext cx="7243762" cy="647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  <a:latin typeface="현대산스 Text Medium" pitchFamily="50" charset="-127"/>
                <a:ea typeface="현대산스 Text Medium" pitchFamily="50" charset="-127"/>
              </a:endParaRPr>
            </a:p>
          </p:txBody>
        </p:sp>
        <p:sp>
          <p:nvSpPr>
            <p:cNvPr id="20" name="직사각형 5">
              <a:extLst>
                <a:ext uri="{FF2B5EF4-FFF2-40B4-BE49-F238E27FC236}">
                  <a16:creationId xmlns:a16="http://schemas.microsoft.com/office/drawing/2014/main" id="{A2A08321-8757-46B1-A749-F2E19E022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024" y="4053646"/>
              <a:ext cx="7170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800" spc="-80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현대산스 Text Medium" panose="020B0600000101010101" pitchFamily="50" charset="-127"/>
                  <a:ea typeface="현대산스 Text Medium" panose="020B0600000101010101" pitchFamily="50" charset="-127"/>
                </a:rPr>
                <a:t>1. </a:t>
              </a:r>
              <a:r>
                <a:rPr lang="ko-KR" altLang="en-US" sz="1800" spc="-80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현대산스 Text Medium" panose="020B0600000101010101" pitchFamily="50" charset="-127"/>
                  <a:ea typeface="현대산스 Text Medium" panose="020B0600000101010101" pitchFamily="50" charset="-127"/>
                </a:rPr>
                <a:t>명세에 충실</a:t>
              </a:r>
              <a:endParaRPr lang="en-US" altLang="ko-KR" sz="18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635EFA-A8A3-4243-845F-15BF286B3830}"/>
                </a:ext>
              </a:extLst>
            </p:cNvPr>
            <p:cNvSpPr/>
            <p:nvPr/>
          </p:nvSpPr>
          <p:spPr>
            <a:xfrm>
              <a:off x="798512" y="5127003"/>
              <a:ext cx="7243762" cy="647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solidFill>
                  <a:schemeClr val="bg1"/>
                </a:solidFill>
                <a:latin typeface="현대산스 Text Medium" pitchFamily="50" charset="-127"/>
                <a:ea typeface="현대산스 Text Medium" pitchFamily="50" charset="-127"/>
              </a:endParaRPr>
            </a:p>
          </p:txBody>
        </p:sp>
        <p:sp>
          <p:nvSpPr>
            <p:cNvPr id="25" name="직사각형 5">
              <a:extLst>
                <a:ext uri="{FF2B5EF4-FFF2-40B4-BE49-F238E27FC236}">
                  <a16:creationId xmlns:a16="http://schemas.microsoft.com/office/drawing/2014/main" id="{75F3DFF7-213E-4475-B955-FE6F2FEA4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024" y="5281576"/>
              <a:ext cx="7170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800" spc="-80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현대산스 Text Medium" panose="020B0600000101010101" pitchFamily="50" charset="-127"/>
                  <a:ea typeface="현대산스 Text Medium" panose="020B0600000101010101" pitchFamily="50" charset="-127"/>
                </a:rPr>
                <a:t>2. </a:t>
              </a:r>
              <a:r>
                <a:rPr lang="ko-KR" altLang="en-US" sz="1800" spc="-80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현대산스 Text Medium" panose="020B0600000101010101" pitchFamily="50" charset="-127"/>
                  <a:ea typeface="현대산스 Text Medium" panose="020B0600000101010101" pitchFamily="50" charset="-127"/>
                </a:rPr>
                <a:t>욕심 </a:t>
              </a:r>
              <a:r>
                <a:rPr lang="en-US" altLang="ko-KR" sz="1800" spc="-80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현대산스 Text Medium" panose="020B0600000101010101" pitchFamily="50" charset="-127"/>
                  <a:ea typeface="현대산스 Text Medium" panose="020B0600000101010101" pitchFamily="50" charset="-127"/>
                </a:rPr>
                <a:t>X 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2ECE13F-94DE-47BF-B491-CC2970244944}"/>
                </a:ext>
              </a:extLst>
            </p:cNvPr>
            <p:cNvSpPr/>
            <p:nvPr/>
          </p:nvSpPr>
          <p:spPr>
            <a:xfrm>
              <a:off x="798512" y="6372038"/>
              <a:ext cx="7243762" cy="647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solidFill>
                  <a:schemeClr val="bg1"/>
                </a:solidFill>
                <a:latin typeface="현대산스 Text Medium" pitchFamily="50" charset="-127"/>
                <a:ea typeface="현대산스 Text Medium" pitchFamily="50" charset="-127"/>
              </a:endParaRPr>
            </a:p>
          </p:txBody>
        </p:sp>
        <p:sp>
          <p:nvSpPr>
            <p:cNvPr id="27" name="직사각형 5">
              <a:extLst>
                <a:ext uri="{FF2B5EF4-FFF2-40B4-BE49-F238E27FC236}">
                  <a16:creationId xmlns:a16="http://schemas.microsoft.com/office/drawing/2014/main" id="{39A4D49B-AC41-49AD-8C29-9393FC72C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024" y="6526611"/>
              <a:ext cx="7170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800" spc="-80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현대산스 Text Medium" panose="020B0600000101010101" pitchFamily="50" charset="-127"/>
                  <a:ea typeface="현대산스 Text Medium" panose="020B0600000101010101" pitchFamily="50" charset="-127"/>
                </a:rPr>
                <a:t>3. Happy Coding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21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5053B04-04D4-431A-BACE-83A491F3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430" y="1328030"/>
            <a:ext cx="5093139" cy="4485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B2ED8B-59EC-4715-829B-74081F890471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C0DA3AB-B559-42C9-9111-DE0906CDA7B4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2. Project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개요 및 주제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en-US" altLang="ko-KR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ERD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252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247E77-8F43-4612-B87F-E10DEE788269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2B6313A-B454-4663-86D5-14A26529023B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3.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일정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en-US" altLang="ko-KR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BE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A942DC-1547-4919-BD9D-B323B5D1FBE7}"/>
              </a:ext>
            </a:extLst>
          </p:cNvPr>
          <p:cNvSpPr>
            <a:spLocks/>
          </p:cNvSpPr>
          <p:nvPr/>
        </p:nvSpPr>
        <p:spPr bwMode="auto">
          <a:xfrm>
            <a:off x="1859381" y="954845"/>
            <a:ext cx="1082025" cy="42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계정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(accounts)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11D951-C1B0-4BDB-91DF-4339A07CE244}"/>
              </a:ext>
            </a:extLst>
          </p:cNvPr>
          <p:cNvSpPr/>
          <p:nvPr/>
        </p:nvSpPr>
        <p:spPr bwMode="auto">
          <a:xfrm>
            <a:off x="450000" y="969774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목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6008A-B2E9-4752-8902-BE5FE8F49FCF}"/>
              </a:ext>
            </a:extLst>
          </p:cNvPr>
          <p:cNvSpPr>
            <a:spLocks/>
          </p:cNvSpPr>
          <p:nvPr/>
        </p:nvSpPr>
        <p:spPr bwMode="auto">
          <a:xfrm>
            <a:off x="3173153" y="954845"/>
            <a:ext cx="1082025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회원가입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C7F957-8DD5-4DAA-9F7C-3722FC38C8E6}"/>
              </a:ext>
            </a:extLst>
          </p:cNvPr>
          <p:cNvSpPr>
            <a:spLocks/>
          </p:cNvSpPr>
          <p:nvPr/>
        </p:nvSpPr>
        <p:spPr bwMode="auto">
          <a:xfrm>
            <a:off x="3173153" y="1520871"/>
            <a:ext cx="1082025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로그인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53B20A-96B9-4FD8-BEAD-23ECB451F363}"/>
              </a:ext>
            </a:extLst>
          </p:cNvPr>
          <p:cNvSpPr>
            <a:spLocks/>
          </p:cNvSpPr>
          <p:nvPr/>
        </p:nvSpPr>
        <p:spPr bwMode="auto">
          <a:xfrm>
            <a:off x="1859381" y="2086897"/>
            <a:ext cx="1082025" cy="42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영화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(movies)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1428E-A895-442E-B17D-325CE9F42B10}"/>
              </a:ext>
            </a:extLst>
          </p:cNvPr>
          <p:cNvSpPr>
            <a:spLocks/>
          </p:cNvSpPr>
          <p:nvPr/>
        </p:nvSpPr>
        <p:spPr bwMode="auto">
          <a:xfrm>
            <a:off x="3173153" y="2086897"/>
            <a:ext cx="1082025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TMDB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영화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DB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생성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A0239E-CDA7-4520-9947-E552D6CFD76F}"/>
              </a:ext>
            </a:extLst>
          </p:cNvPr>
          <p:cNvSpPr>
            <a:spLocks/>
          </p:cNvSpPr>
          <p:nvPr/>
        </p:nvSpPr>
        <p:spPr bwMode="auto">
          <a:xfrm>
            <a:off x="3173154" y="2641686"/>
            <a:ext cx="1256199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전체 리스트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E0DC9D-78F6-4E66-ACB1-3B026349BC89}"/>
              </a:ext>
            </a:extLst>
          </p:cNvPr>
          <p:cNvSpPr>
            <a:spLocks/>
          </p:cNvSpPr>
          <p:nvPr/>
        </p:nvSpPr>
        <p:spPr bwMode="auto">
          <a:xfrm>
            <a:off x="3173154" y="3190317"/>
            <a:ext cx="1082024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상세 조회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BB2913-6512-4CDD-8F30-3E9C6D25C9B4}"/>
              </a:ext>
            </a:extLst>
          </p:cNvPr>
          <p:cNvSpPr>
            <a:spLocks/>
          </p:cNvSpPr>
          <p:nvPr/>
        </p:nvSpPr>
        <p:spPr bwMode="auto">
          <a:xfrm rot="5400000">
            <a:off x="3560249" y="2073784"/>
            <a:ext cx="2662888" cy="4298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페이지 출력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765C725-1177-4E8A-B5C4-5376DD910FD6}"/>
              </a:ext>
            </a:extLst>
          </p:cNvPr>
          <p:cNvCxnSpPr>
            <a:cxnSpLocks/>
          </p:cNvCxnSpPr>
          <p:nvPr/>
        </p:nvCxnSpPr>
        <p:spPr>
          <a:xfrm>
            <a:off x="1539626" y="954845"/>
            <a:ext cx="0" cy="56577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0989A4-E91B-429D-B834-8406100E4DEB}"/>
              </a:ext>
            </a:extLst>
          </p:cNvPr>
          <p:cNvSpPr/>
          <p:nvPr/>
        </p:nvSpPr>
        <p:spPr bwMode="auto">
          <a:xfrm>
            <a:off x="450000" y="4463534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금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CFEB96-EC21-4453-B43C-BA40D47795F8}"/>
              </a:ext>
            </a:extLst>
          </p:cNvPr>
          <p:cNvSpPr>
            <a:spLocks/>
          </p:cNvSpPr>
          <p:nvPr/>
        </p:nvSpPr>
        <p:spPr bwMode="auto">
          <a:xfrm>
            <a:off x="1859381" y="4465297"/>
            <a:ext cx="1082025" cy="42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게시판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(community)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C92448-80F2-4B93-9CA5-244435BA6A03}"/>
              </a:ext>
            </a:extLst>
          </p:cNvPr>
          <p:cNvSpPr>
            <a:spLocks/>
          </p:cNvSpPr>
          <p:nvPr/>
        </p:nvSpPr>
        <p:spPr bwMode="auto">
          <a:xfrm>
            <a:off x="3165552" y="4465297"/>
            <a:ext cx="1256199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전체 리스트 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1E8347-37F8-4295-9B48-FF0BCA996EB0}"/>
              </a:ext>
            </a:extLst>
          </p:cNvPr>
          <p:cNvSpPr>
            <a:spLocks/>
          </p:cNvSpPr>
          <p:nvPr/>
        </p:nvSpPr>
        <p:spPr bwMode="auto">
          <a:xfrm>
            <a:off x="3165552" y="5037154"/>
            <a:ext cx="1082025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게시글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CRUD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B21B1-0182-4E6E-9F83-CEC430AD48B2}"/>
              </a:ext>
            </a:extLst>
          </p:cNvPr>
          <p:cNvSpPr>
            <a:spLocks/>
          </p:cNvSpPr>
          <p:nvPr/>
        </p:nvSpPr>
        <p:spPr bwMode="auto">
          <a:xfrm>
            <a:off x="3165552" y="5609011"/>
            <a:ext cx="1082025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댓글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CRUD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E4C68B-3040-45CE-8676-E06B95F6AFFB}"/>
              </a:ext>
            </a:extLst>
          </p:cNvPr>
          <p:cNvSpPr>
            <a:spLocks/>
          </p:cNvSpPr>
          <p:nvPr/>
        </p:nvSpPr>
        <p:spPr bwMode="auto">
          <a:xfrm rot="5400000">
            <a:off x="4094581" y="5036274"/>
            <a:ext cx="1575292" cy="4298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페이지 출력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6C449E-DFF9-44F9-821A-4D9BAD30BEBA}"/>
              </a:ext>
            </a:extLst>
          </p:cNvPr>
          <p:cNvSpPr>
            <a:spLocks/>
          </p:cNvSpPr>
          <p:nvPr/>
        </p:nvSpPr>
        <p:spPr bwMode="auto">
          <a:xfrm>
            <a:off x="7917533" y="954845"/>
            <a:ext cx="1082025" cy="42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영화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(movies)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C50235-A3A5-499F-9376-2A466B8F03BB}"/>
              </a:ext>
            </a:extLst>
          </p:cNvPr>
          <p:cNvSpPr/>
          <p:nvPr/>
        </p:nvSpPr>
        <p:spPr bwMode="auto">
          <a:xfrm>
            <a:off x="6508152" y="969774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주말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)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B71C6E-A87C-4119-934A-11BF66A9A96B}"/>
              </a:ext>
            </a:extLst>
          </p:cNvPr>
          <p:cNvSpPr>
            <a:spLocks/>
          </p:cNvSpPr>
          <p:nvPr/>
        </p:nvSpPr>
        <p:spPr bwMode="auto">
          <a:xfrm>
            <a:off x="9198627" y="954845"/>
            <a:ext cx="1082025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좋아요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416B94F-C32C-4120-ADC5-4EA530E72F42}"/>
              </a:ext>
            </a:extLst>
          </p:cNvPr>
          <p:cNvSpPr>
            <a:spLocks/>
          </p:cNvSpPr>
          <p:nvPr/>
        </p:nvSpPr>
        <p:spPr bwMode="auto">
          <a:xfrm>
            <a:off x="9198627" y="1520871"/>
            <a:ext cx="1082025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관리자 전용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CRUD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F6BC694-6CC9-43B0-991C-264848C634A3}"/>
              </a:ext>
            </a:extLst>
          </p:cNvPr>
          <p:cNvSpPr>
            <a:spLocks/>
          </p:cNvSpPr>
          <p:nvPr/>
        </p:nvSpPr>
        <p:spPr bwMode="auto">
          <a:xfrm>
            <a:off x="9198627" y="2086897"/>
            <a:ext cx="1082025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영화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리뷰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CRUD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FCE4594-CC7D-4978-9BCA-951CC41CCFFB}"/>
              </a:ext>
            </a:extLst>
          </p:cNvPr>
          <p:cNvSpPr>
            <a:spLocks/>
          </p:cNvSpPr>
          <p:nvPr/>
        </p:nvSpPr>
        <p:spPr bwMode="auto">
          <a:xfrm rot="5400000">
            <a:off x="10093812" y="1528338"/>
            <a:ext cx="1546942" cy="4298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페이지 출력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CC7C01F-5330-42FB-8326-DE75BF284888}"/>
              </a:ext>
            </a:extLst>
          </p:cNvPr>
          <p:cNvCxnSpPr>
            <a:cxnSpLocks/>
          </p:cNvCxnSpPr>
          <p:nvPr/>
        </p:nvCxnSpPr>
        <p:spPr>
          <a:xfrm>
            <a:off x="7597778" y="954845"/>
            <a:ext cx="0" cy="56577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CFD4D84-6FB3-48D0-925D-0476771760C7}"/>
              </a:ext>
            </a:extLst>
          </p:cNvPr>
          <p:cNvSpPr/>
          <p:nvPr/>
        </p:nvSpPr>
        <p:spPr bwMode="auto">
          <a:xfrm>
            <a:off x="6508152" y="3818808"/>
            <a:ext cx="900411" cy="4136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월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27AAEE-C3D1-4A91-92C5-3E6498F42234}"/>
              </a:ext>
            </a:extLst>
          </p:cNvPr>
          <p:cNvSpPr>
            <a:spLocks/>
          </p:cNvSpPr>
          <p:nvPr/>
        </p:nvSpPr>
        <p:spPr bwMode="auto">
          <a:xfrm>
            <a:off x="7917533" y="3820588"/>
            <a:ext cx="1082025" cy="42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영화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(movies)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8AC63F1-549F-4AF1-A707-8958D31FE8FE}"/>
              </a:ext>
            </a:extLst>
          </p:cNvPr>
          <p:cNvSpPr>
            <a:spLocks/>
          </p:cNvSpPr>
          <p:nvPr/>
        </p:nvSpPr>
        <p:spPr bwMode="auto">
          <a:xfrm>
            <a:off x="9198627" y="3820588"/>
            <a:ext cx="1256199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영화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리뷰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CRUD</a:t>
            </a: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4D43439-80C3-439E-B80E-6E2FB612038D}"/>
              </a:ext>
            </a:extLst>
          </p:cNvPr>
          <p:cNvSpPr>
            <a:spLocks/>
          </p:cNvSpPr>
          <p:nvPr/>
        </p:nvSpPr>
        <p:spPr bwMode="auto">
          <a:xfrm>
            <a:off x="9198627" y="4296037"/>
            <a:ext cx="1082025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추천 알고리즘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0D976-B774-4725-8971-3030B2C0E9A5}"/>
              </a:ext>
            </a:extLst>
          </p:cNvPr>
          <p:cNvSpPr>
            <a:spLocks/>
          </p:cNvSpPr>
          <p:nvPr/>
        </p:nvSpPr>
        <p:spPr bwMode="auto">
          <a:xfrm>
            <a:off x="9198627" y="4771486"/>
            <a:ext cx="1256193" cy="42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제목 기반 검색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5BB554-228B-4EA6-A5D7-A398176C9F9C}"/>
              </a:ext>
            </a:extLst>
          </p:cNvPr>
          <p:cNvSpPr>
            <a:spLocks/>
          </p:cNvSpPr>
          <p:nvPr/>
        </p:nvSpPr>
        <p:spPr bwMode="auto">
          <a:xfrm rot="5400000">
            <a:off x="10196570" y="4297342"/>
            <a:ext cx="1378111" cy="4298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페이지 출력</a:t>
            </a:r>
          </a:p>
        </p:txBody>
      </p:sp>
    </p:spTree>
    <p:extLst>
      <p:ext uri="{BB962C8B-B14F-4D97-AF65-F5344CB8AC3E}">
        <p14:creationId xmlns:p14="http://schemas.microsoft.com/office/powerpoint/2010/main" val="348966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A68F53-28C9-4FD4-8F93-20E0E9B47F6E}"/>
              </a:ext>
            </a:extLst>
          </p:cNvPr>
          <p:cNvSpPr/>
          <p:nvPr/>
        </p:nvSpPr>
        <p:spPr>
          <a:xfrm>
            <a:off x="8449538" y="1033724"/>
            <a:ext cx="2940430" cy="541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3F8539-5799-4704-BD20-55824121F20F}"/>
              </a:ext>
            </a:extLst>
          </p:cNvPr>
          <p:cNvSpPr/>
          <p:nvPr/>
        </p:nvSpPr>
        <p:spPr>
          <a:xfrm>
            <a:off x="4374770" y="1033723"/>
            <a:ext cx="2940430" cy="56631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075F08-DBE4-48FE-9F2A-49623C8EA9CB}"/>
              </a:ext>
            </a:extLst>
          </p:cNvPr>
          <p:cNvSpPr/>
          <p:nvPr/>
        </p:nvSpPr>
        <p:spPr>
          <a:xfrm>
            <a:off x="365761" y="1482297"/>
            <a:ext cx="3004455" cy="427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1DF30A-19E0-4B03-9208-C143DF286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"/>
          <a:stretch/>
        </p:blipFill>
        <p:spPr>
          <a:xfrm>
            <a:off x="557514" y="1628443"/>
            <a:ext cx="2620479" cy="904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782CC8-E11D-4C42-89B2-B791D9F88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42" y="1158233"/>
            <a:ext cx="2620479" cy="904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4D012A-6DB9-4E4D-B86D-486C0351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514" y="1158233"/>
            <a:ext cx="2620479" cy="904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75C7B4-D056-47EE-9616-36674D4C5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14" y="2716620"/>
            <a:ext cx="2620480" cy="287350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B1A3D1-FC1B-4D88-8DAE-D703EB7D66A8}"/>
              </a:ext>
            </a:extLst>
          </p:cNvPr>
          <p:cNvGrpSpPr/>
          <p:nvPr/>
        </p:nvGrpSpPr>
        <p:grpSpPr>
          <a:xfrm>
            <a:off x="4519442" y="2422108"/>
            <a:ext cx="2620477" cy="4114971"/>
            <a:chOff x="3520506" y="-2161573"/>
            <a:chExt cx="5150987" cy="901957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E7BBBB-A263-4D01-9B94-AFF28F68F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0506" y="0"/>
              <a:ext cx="5150987" cy="6858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16C279C-D7E6-4A00-A80D-40775351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0506" y="-2161573"/>
              <a:ext cx="5150987" cy="220970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50ED829-BCD5-4FDC-ABDB-087965982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9514" y="2422109"/>
            <a:ext cx="2620478" cy="38911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3B7E5E-B25E-4770-8530-888A799CF052}"/>
              </a:ext>
            </a:extLst>
          </p:cNvPr>
          <p:cNvSpPr/>
          <p:nvPr/>
        </p:nvSpPr>
        <p:spPr>
          <a:xfrm>
            <a:off x="433410" y="751823"/>
            <a:ext cx="9039180" cy="46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F273336-CAE9-43A7-85CF-31E89A015D81}"/>
              </a:ext>
            </a:extLst>
          </p:cNvPr>
          <p:cNvSpPr txBox="1">
            <a:spLocks/>
          </p:cNvSpPr>
          <p:nvPr/>
        </p:nvSpPr>
        <p:spPr>
          <a:xfrm>
            <a:off x="450000" y="-59246"/>
            <a:ext cx="7467534" cy="8766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3. </a:t>
            </a:r>
            <a:r>
              <a:rPr lang="ko-KR" altLang="en-US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일정</a:t>
            </a:r>
            <a:r>
              <a:rPr lang="en-US" altLang="ko-KR" sz="24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Head Bold" panose="020B0600000101010101" pitchFamily="50" charset="-127"/>
                <a:ea typeface="현대산스 Head Bold" panose="020B0600000101010101" pitchFamily="50" charset="-127"/>
              </a:rPr>
              <a:t>_</a:t>
            </a:r>
            <a:r>
              <a:rPr lang="en-US" altLang="ko-KR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Trello</a:t>
            </a:r>
            <a:r>
              <a:rPr lang="ko-KR" altLang="en-US" sz="200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현대산스 Text Medium" panose="020B0600000101010101" pitchFamily="50" charset="-127"/>
                <a:ea typeface="현대산스 Text Medium" panose="020B0600000101010101" pitchFamily="50" charset="-127"/>
              </a:rPr>
              <a:t> </a:t>
            </a:r>
            <a:endParaRPr lang="en-US" altLang="ko-KR" sz="240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현대산스 Text Medium" panose="020B0600000101010101" pitchFamily="50" charset="-127"/>
              <a:ea typeface="현대산스 Text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785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406</Words>
  <Application>Microsoft Office PowerPoint</Application>
  <PresentationFormat>와이드스크린</PresentationFormat>
  <Paragraphs>122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</vt:lpstr>
      <vt:lpstr>현대산스 Text Medium</vt:lpstr>
      <vt:lpstr>가는각진제목체</vt:lpstr>
      <vt:lpstr>맑은 고딕</vt:lpstr>
      <vt:lpstr>현대산스 Head</vt:lpstr>
      <vt:lpstr>Calibri</vt:lpstr>
      <vt:lpstr>현대산스 Head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태현 김</dc:creator>
  <cp:lastModifiedBy>태현 김</cp:lastModifiedBy>
  <cp:revision>40</cp:revision>
  <dcterms:created xsi:type="dcterms:W3CDTF">2021-05-26T05:10:31Z</dcterms:created>
  <dcterms:modified xsi:type="dcterms:W3CDTF">2021-05-27T18:53:02Z</dcterms:modified>
</cp:coreProperties>
</file>